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8A09FE5-19E9-F0D2-602F-F5482CAC4B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pPr algn="ctr"/>
            <a:r>
              <a:rPr lang="en-US" sz="4400" dirty="0"/>
              <a:t>Framing Responses to AI Societal Security Risks: Do We Have a Template?</a:t>
            </a:r>
            <a:endParaRPr lang="hu-HU" sz="4400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D9BCA12B-9E2F-E1F9-7464-232AFDF63A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hu-HU" dirty="0"/>
              <a:t>AI </a:t>
            </a:r>
            <a:r>
              <a:rPr lang="hu-HU" dirty="0" err="1"/>
              <a:t>forum</a:t>
            </a:r>
            <a:r>
              <a:rPr lang="hu-HU" dirty="0"/>
              <a:t> Hungary 2025 </a:t>
            </a:r>
          </a:p>
          <a:p>
            <a:pPr algn="ctr"/>
            <a:r>
              <a:rPr lang="hu-HU" dirty="0"/>
              <a:t>4th December,2025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5CDB673-2383-05F0-B0F5-3429ADB5B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75" y="3584679"/>
            <a:ext cx="3151869" cy="2603163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171C3B61-7203-9385-FF60-3A11F3B57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3649" y="2970489"/>
            <a:ext cx="3217354" cy="321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33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8DC5FE0-51D1-2EC6-5A0D-9E7363A51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Thank you for your attention!</a:t>
            </a:r>
            <a:br>
              <a:rPr lang="en-US" sz="3600" b="1" dirty="0">
                <a:solidFill>
                  <a:srgbClr val="FFFF00"/>
                </a:solidFill>
              </a:rPr>
            </a:br>
            <a:r>
              <a:rPr lang="en-US" sz="3600" b="1" dirty="0">
                <a:solidFill>
                  <a:srgbClr val="FFFF00"/>
                </a:solidFill>
              </a:rPr>
              <a:t>Merry X-mas and Happy New Year! 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B5476C10-2289-0101-EFBC-A885C7C682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4130" y="1743521"/>
            <a:ext cx="4761870" cy="3168808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91460AFB-946E-9E57-337B-8E242321D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664" y="3141323"/>
            <a:ext cx="4904857" cy="326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78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4C23F3D-C5A5-0CF0-AF2A-FA89AF9F7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Some topics for general consideration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1DA4175-30B9-2C96-8B6B-CCAC2052D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6696519" cy="4195481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1. What is societal security?</a:t>
            </a:r>
          </a:p>
          <a:p>
            <a:r>
              <a:rPr lang="en-US" sz="2800" dirty="0"/>
              <a:t>2. Why societal security might be a target?</a:t>
            </a:r>
          </a:p>
          <a:p>
            <a:r>
              <a:rPr lang="en-US" sz="2800" dirty="0"/>
              <a:t>3. What is the cheapest and most reliable way to undermine societal security?</a:t>
            </a:r>
          </a:p>
          <a:p>
            <a:r>
              <a:rPr lang="en-US" sz="2800" dirty="0"/>
              <a:t>4. How to prevent the destabilization of the societal security?</a:t>
            </a:r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6E01376-CA2F-0F89-5271-129CD8667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008" y="2185416"/>
            <a:ext cx="3714359" cy="247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43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C57D470-B77F-7C55-73BD-E9E081120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45146"/>
          </a:xfrm>
        </p:spPr>
        <p:txBody>
          <a:bodyPr/>
          <a:lstStyle/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1. </a:t>
            </a:r>
            <a:r>
              <a:rPr kumimoji="0" lang="en-US" sz="2800" b="1" i="0" u="none" strike="noStrike" kern="1200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What is societal security?</a:t>
            </a:r>
            <a:br>
              <a:rPr kumimoji="0" lang="en-US" sz="20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AB2A872-CCCB-7A69-B090-64D6A4AE0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307592"/>
            <a:ext cx="8946541" cy="4940807"/>
          </a:xfrm>
        </p:spPr>
        <p:txBody>
          <a:bodyPr/>
          <a:lstStyle/>
          <a:p>
            <a:r>
              <a:rPr lang="en-US" dirty="0"/>
              <a:t>Ability to protect society’s </a:t>
            </a:r>
            <a:r>
              <a:rPr lang="en-US" dirty="0">
                <a:solidFill>
                  <a:srgbClr val="FFFF00"/>
                </a:solidFill>
              </a:rPr>
              <a:t>core functions, fundamental values</a:t>
            </a:r>
            <a:r>
              <a:rPr lang="en-US" dirty="0"/>
              <a:t>, and </a:t>
            </a:r>
          </a:p>
          <a:p>
            <a:pPr marL="0" indent="0">
              <a:buNone/>
            </a:pPr>
            <a:r>
              <a:rPr lang="en-US" dirty="0"/>
              <a:t>     	identity from threats that could disrupt its way of life;</a:t>
            </a:r>
          </a:p>
          <a:p>
            <a:pPr marL="0" indent="0">
              <a:buNone/>
            </a:pPr>
            <a:r>
              <a:rPr lang="en-US" dirty="0"/>
              <a:t> 	Societal security is inalienable from the </a:t>
            </a:r>
            <a:r>
              <a:rPr lang="en-US" dirty="0">
                <a:solidFill>
                  <a:srgbClr val="FFFF00"/>
                </a:solidFill>
              </a:rPr>
              <a:t>governability</a:t>
            </a:r>
            <a:r>
              <a:rPr lang="en-US" dirty="0"/>
              <a:t> i. e. national 	security and the foreseeable perspectives of harmonic 	development.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FFFF00"/>
                </a:solidFill>
              </a:rPr>
              <a:t>Crisis management</a:t>
            </a:r>
            <a:r>
              <a:rPr lang="en-US" dirty="0"/>
              <a:t>: The ability to prevent, prepare for, respond to, 	and recover from crises, whether sudden or creeping, that threaten 	the population.</a:t>
            </a:r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F6C7F4F-F2BF-C4D3-1653-EE3924E1B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312" y="4339971"/>
            <a:ext cx="2962275" cy="154305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9E24F26E-9D56-5AE5-6E79-D59BCB39B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984" y="4239958"/>
            <a:ext cx="2619375" cy="1743075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A8789030-33AC-E5C0-CB53-B50DC359FE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7020" y="4139946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22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09C1E0A-A936-26A2-E5FC-EA2DBDEBB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2. a. </a:t>
            </a:r>
            <a:r>
              <a:rPr kumimoji="0" lang="en-US" sz="2800" b="1" i="0" u="none" strike="noStrike" kern="1200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Why societal security might be a target?</a:t>
            </a:r>
            <a:br>
              <a:rPr kumimoji="0" lang="en-US" sz="20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A6745FB-7F58-F4F3-4321-3B96DC158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1069848"/>
            <a:ext cx="7784656" cy="5178551"/>
          </a:xfrm>
        </p:spPr>
        <p:txBody>
          <a:bodyPr/>
          <a:lstStyle/>
          <a:p>
            <a:r>
              <a:rPr lang="en-US" dirty="0"/>
              <a:t>Network of adverse interests: from challenges to conflicts through frictions all impacting </a:t>
            </a:r>
            <a:r>
              <a:rPr lang="en-US" dirty="0" err="1"/>
              <a:t>gobernability</a:t>
            </a:r>
            <a:r>
              <a:rPr lang="en-US" dirty="0"/>
              <a:t>;</a:t>
            </a:r>
          </a:p>
          <a:p>
            <a:pPr lvl="1"/>
            <a:r>
              <a:rPr lang="en-US" dirty="0"/>
              <a:t>Shift of focuses from perspectives to crisis management: escalation;</a:t>
            </a:r>
          </a:p>
          <a:p>
            <a:pPr lvl="1"/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4510AC80-0660-229F-3455-C50E854AD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462" y="2470378"/>
            <a:ext cx="5755123" cy="4017612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6DCD3D53-FF25-C3BA-4A8B-01B9DD9DD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7969" y="1446250"/>
            <a:ext cx="2905942" cy="201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42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7C04A20-F151-B458-984A-079B25CB6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2. </a:t>
            </a:r>
            <a:r>
              <a:rPr kumimoji="0" lang="en-US" sz="2800" b="1" i="0" u="none" strike="noStrike" kern="1200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b. Why societal security might be a target?</a:t>
            </a:r>
            <a:br>
              <a:rPr kumimoji="0" lang="en-US" sz="20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14FC70A-9E2F-D756-B76C-B562F80BB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975104"/>
            <a:ext cx="6349048" cy="4218431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For the societal security the maximum risks are the </a:t>
            </a:r>
            <a:r>
              <a:rPr lang="en-US" sz="2400" b="1" dirty="0">
                <a:solidFill>
                  <a:srgbClr val="FFFF00"/>
                </a:solidFill>
              </a:rPr>
              <a:t>unknown unknowns since we are not prepared to take any decision</a:t>
            </a:r>
            <a:r>
              <a:rPr lang="en-US" sz="2400" dirty="0"/>
              <a:t> to reduce or transfer or manage this kind of risk. </a:t>
            </a:r>
            <a:endParaRPr lang="hu-HU" sz="2400" dirty="0"/>
          </a:p>
          <a:p>
            <a:pPr algn="just"/>
            <a:r>
              <a:rPr lang="en-US" sz="2400" dirty="0"/>
              <a:t>That is exactly, what the </a:t>
            </a:r>
            <a:r>
              <a:rPr lang="en-US" sz="2400" b="1" dirty="0">
                <a:solidFill>
                  <a:srgbClr val="FFFF00"/>
                </a:solidFill>
              </a:rPr>
              <a:t>use of AI in the cognitive sphere for purposes of the hybrid warfare means!</a:t>
            </a:r>
            <a:r>
              <a:rPr lang="hu-HU" sz="2400" b="1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8074C51-D65E-A3E1-21A6-57E985DEB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8164" y="1901851"/>
            <a:ext cx="4391728" cy="317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25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30B93B7-1187-83C6-87BA-F1ADA389C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26858"/>
          </a:xfrm>
        </p:spPr>
        <p:txBody>
          <a:bodyPr/>
          <a:lstStyle/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3. a. What is the cheapest and most reliable way to undermine societal security?</a:t>
            </a:r>
            <a:b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2E2EC85-61B0-5DDE-BF01-416CE6B25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1490472"/>
            <a:ext cx="7556056" cy="5120640"/>
          </a:xfrm>
        </p:spPr>
        <p:txBody>
          <a:bodyPr>
            <a:norm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„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To subjugate humanity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, it is not the army, spy agencies, or police that are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needed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, but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the media and authority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.” Duncan Shelley: Mind Killers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Provoking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cognitive dissonance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, i. e. “an uncomfortable feeling that comes from believing or thinking two different things that cannot both be right.”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The fragmentation of the society is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achi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ved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, disbelief planted, spontaneous, focal resistance is highly probable, the governability is undermined!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US" b="1" dirty="0">
                <a:solidFill>
                  <a:srgbClr val="FFFF00"/>
                </a:solidFill>
                <a:latin typeface="Century Gothic" panose="020B0502020202020204"/>
              </a:rPr>
              <a:t>Consequences</a:t>
            </a:r>
            <a:r>
              <a:rPr lang="en-US" dirty="0">
                <a:solidFill>
                  <a:prstClr val="white"/>
                </a:solidFill>
                <a:latin typeface="Century Gothic" panose="020B0502020202020204"/>
              </a:rPr>
              <a:t>: the inefficiency of actions to be taken to prevent a multilevel political, economic, societal, social crisis. If such a crisis hits a defenseless society exposing it to a well-orchestrated hostile influence, </a:t>
            </a:r>
            <a:r>
              <a:rPr lang="en-US" b="1" dirty="0">
                <a:solidFill>
                  <a:srgbClr val="FFFF00"/>
                </a:solidFill>
                <a:latin typeface="Century Gothic" panose="020B0502020202020204"/>
              </a:rPr>
              <a:t>the integrity, the independence, the freedom and all classic democratic values will be at stake</a:t>
            </a:r>
            <a:r>
              <a:rPr lang="en-US" dirty="0">
                <a:solidFill>
                  <a:prstClr val="white"/>
                </a:solidFill>
                <a:latin typeface="Century Gothic" panose="020B0502020202020204"/>
              </a:rPr>
              <a:t>.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99D2F79-8D4E-A32E-66C4-B5BFB9F40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6926" y="1625155"/>
            <a:ext cx="2657475" cy="1724025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1560A67C-91E5-5F50-DDCF-7A8AFF5A6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5975" y="350882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DC30F6A-64CB-5AEA-5637-1CF45BF34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64018"/>
          </a:xfrm>
        </p:spPr>
        <p:txBody>
          <a:bodyPr/>
          <a:lstStyle/>
          <a:p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3. </a:t>
            </a: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b.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What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is </a:t>
            </a: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the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cheapest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and most </a:t>
            </a: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reliable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way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to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undermine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societal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security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?</a:t>
            </a:r>
            <a:endParaRPr lang="hu-HU" sz="2800" b="1" dirty="0">
              <a:solidFill>
                <a:srgbClr val="FFFF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4988221-3E45-305D-F96D-5745AC6AF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1389888"/>
            <a:ext cx="6970840" cy="5303520"/>
          </a:xfrm>
        </p:spPr>
        <p:txBody>
          <a:bodyPr>
            <a:normAutofit lnSpcReduction="10000"/>
          </a:bodyPr>
          <a:lstStyle/>
          <a:p>
            <a:r>
              <a:rPr lang="en-US" sz="2200" b="1" dirty="0">
                <a:solidFill>
                  <a:srgbClr val="FFFF00"/>
                </a:solidFill>
              </a:rPr>
              <a:t>Sources of risk using AI</a:t>
            </a:r>
            <a:r>
              <a:rPr lang="hu-HU" sz="2200" dirty="0"/>
              <a:t>: </a:t>
            </a:r>
            <a:r>
              <a:rPr lang="en-US" sz="2200" dirty="0"/>
              <a:t>AI-generated or distributed </a:t>
            </a:r>
            <a:r>
              <a:rPr lang="en-US" sz="2200" b="1" dirty="0">
                <a:solidFill>
                  <a:srgbClr val="FFFF00"/>
                </a:solidFill>
              </a:rPr>
              <a:t>fake communications</a:t>
            </a:r>
            <a:r>
              <a:rPr lang="en-US" sz="2200" dirty="0"/>
              <a:t> to provoke cognitive dissonance through media agencies, platforms, institutions, social network groups, individuals, directly or indirectly. This kind of information may be </a:t>
            </a:r>
            <a:r>
              <a:rPr lang="en-US" sz="2200" b="1" dirty="0">
                <a:solidFill>
                  <a:srgbClr val="FFFF00"/>
                </a:solidFill>
              </a:rPr>
              <a:t>distributed electronically or in even printed versions by state or non-state actors, private research groups, etc. …</a:t>
            </a:r>
            <a:endParaRPr lang="hu-HU" sz="2200" b="1" dirty="0">
              <a:solidFill>
                <a:srgbClr val="FFFF00"/>
              </a:solidFill>
            </a:endParaRPr>
          </a:p>
          <a:p>
            <a:r>
              <a:rPr lang="en-US" sz="2200" b="1" dirty="0">
                <a:solidFill>
                  <a:srgbClr val="FFFF00"/>
                </a:solidFill>
              </a:rPr>
              <a:t>Their purpose</a:t>
            </a:r>
            <a:r>
              <a:rPr lang="hu-HU" sz="2200" b="1" dirty="0">
                <a:solidFill>
                  <a:srgbClr val="FFFF00"/>
                </a:solidFill>
              </a:rPr>
              <a:t>: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dirty="0"/>
              <a:t>reconnaissance and intelligence, surveillance and control, including digitally detected or registered by other means reactions. </a:t>
            </a:r>
          </a:p>
          <a:p>
            <a:r>
              <a:rPr lang="en-US" sz="2200" b="1" dirty="0">
                <a:solidFill>
                  <a:srgbClr val="FFFF00"/>
                </a:solidFill>
              </a:rPr>
              <a:t>The effects </a:t>
            </a:r>
            <a:r>
              <a:rPr lang="en-US" sz="2200" dirty="0"/>
              <a:t>of such activities may be to distract, deceive, engage, manipulate, intimidate the target group in the targeted country. </a:t>
            </a:r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57B6BFD-6FDC-1B84-6F11-C21D61CAF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3706" y="1389888"/>
            <a:ext cx="3645654" cy="2426017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138616FD-0B5B-887F-1215-70687F6C3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1831" y="3256788"/>
            <a:ext cx="2609850" cy="175260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F3509F28-CF71-3F36-2135-EF80EABEB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1369" y="4725542"/>
            <a:ext cx="23907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72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3FE72C1-611C-681D-C51A-8BFF5BEA0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17130"/>
          </a:xfrm>
        </p:spPr>
        <p:txBody>
          <a:bodyPr/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4. a. </a:t>
            </a:r>
            <a:r>
              <a:rPr kumimoji="0" lang="en-US" sz="2800" b="1" i="0" u="none" strike="noStrike" kern="1200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How to prevent the destabilization of the societal security?</a:t>
            </a:r>
            <a:br>
              <a:rPr kumimoji="0" lang="en-US" sz="20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A7B8D0D-6EB4-E371-3154-3EF55965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389888"/>
            <a:ext cx="8168704" cy="5148072"/>
          </a:xfrm>
        </p:spPr>
        <p:txBody>
          <a:bodyPr>
            <a:normAutofit/>
          </a:bodyPr>
          <a:lstStyle/>
          <a:p>
            <a:r>
              <a:rPr lang="en-US" sz="2200" dirty="0"/>
              <a:t>It requires </a:t>
            </a:r>
            <a:r>
              <a:rPr lang="en-US" sz="2200" b="1" dirty="0">
                <a:solidFill>
                  <a:srgbClr val="FFFF00"/>
                </a:solidFill>
              </a:rPr>
              <a:t>active counter-measures </a:t>
            </a:r>
            <a:r>
              <a:rPr lang="en-US" sz="2200" dirty="0"/>
              <a:t>to preserve the integrity of the society and preserve the societal security through maintaining the credibility of reliable information:</a:t>
            </a:r>
          </a:p>
          <a:p>
            <a:r>
              <a:rPr lang="en-US" sz="2200" b="1" dirty="0">
                <a:solidFill>
                  <a:srgbClr val="FFFF00"/>
                </a:solidFill>
              </a:rPr>
              <a:t>Innovative information processing </a:t>
            </a:r>
            <a:r>
              <a:rPr lang="en-US" sz="2200" dirty="0"/>
              <a:t>from any sources to detect components of hybrid warfare;</a:t>
            </a:r>
          </a:p>
          <a:p>
            <a:r>
              <a:rPr lang="en-US" sz="2200" b="1" dirty="0">
                <a:solidFill>
                  <a:srgbClr val="FFFF00"/>
                </a:solidFill>
              </a:rPr>
              <a:t>Redundant verification of information </a:t>
            </a:r>
            <a:r>
              <a:rPr lang="en-US" sz="2200" dirty="0"/>
              <a:t>validity using algorithm management;</a:t>
            </a:r>
          </a:p>
          <a:p>
            <a:pPr marL="0" indent="0">
              <a:buNone/>
            </a:pPr>
            <a:r>
              <a:rPr lang="en-US" sz="2200" dirty="0"/>
              <a:t>o	</a:t>
            </a:r>
            <a:r>
              <a:rPr lang="en-US" sz="2200" b="1" dirty="0">
                <a:solidFill>
                  <a:srgbClr val="FFFF00"/>
                </a:solidFill>
              </a:rPr>
              <a:t>Applicability of criteria as compatibility, coherence and convergence</a:t>
            </a:r>
            <a:r>
              <a:rPr lang="en-US" sz="2200" dirty="0"/>
              <a:t>;</a:t>
            </a:r>
          </a:p>
          <a:p>
            <a:pPr marL="0" indent="0">
              <a:buNone/>
            </a:pPr>
            <a:r>
              <a:rPr lang="en-US" sz="2200" dirty="0"/>
              <a:t>o	</a:t>
            </a:r>
            <a:r>
              <a:rPr lang="en-US" sz="2200" b="1" dirty="0">
                <a:solidFill>
                  <a:srgbClr val="FFFF00"/>
                </a:solidFill>
              </a:rPr>
              <a:t>Upgrade of communication </a:t>
            </a:r>
            <a:r>
              <a:rPr lang="en-US" sz="2200" dirty="0"/>
              <a:t>nationwide;</a:t>
            </a:r>
          </a:p>
          <a:p>
            <a:pPr marL="0" indent="0">
              <a:buNone/>
            </a:pPr>
            <a:r>
              <a:rPr lang="en-US" sz="2200" dirty="0"/>
              <a:t>o	</a:t>
            </a:r>
            <a:r>
              <a:rPr lang="en-US" sz="2200" b="1" dirty="0">
                <a:solidFill>
                  <a:srgbClr val="FFFF00"/>
                </a:solidFill>
              </a:rPr>
              <a:t>Analysis of possible tendencies in hybrid warfare </a:t>
            </a:r>
            <a:r>
              <a:rPr lang="en-US" sz="2200" dirty="0"/>
              <a:t>and ranking them according to their probability;</a:t>
            </a:r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4006E691-0D79-8EAB-960F-D4CDDEB72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1889" y="1389888"/>
            <a:ext cx="2981325" cy="1533525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D18D6B02-EEED-309D-2D74-00185F5AB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2764" y="2945511"/>
            <a:ext cx="2143125" cy="2143125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916CE12A-57A3-12FB-7AC7-52DE27957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1889" y="5088636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24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269DF3F-A64D-D9DD-CA14-FE2EB4032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26274"/>
          </a:xfrm>
        </p:spPr>
        <p:txBody>
          <a:bodyPr/>
          <a:lstStyle/>
          <a:p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4. </a:t>
            </a:r>
            <a:r>
              <a:rPr kumimoji="0" lang="en-US" sz="2200" b="1" i="0" u="none" strike="noStrike" kern="1200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b. How to prevent the destabilization of the societal security?</a:t>
            </a:r>
            <a:endParaRPr lang="en-US" sz="2200" b="1" dirty="0">
              <a:solidFill>
                <a:srgbClr val="FFFF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B43FFE3-5685-EE17-A289-39EE2385D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1197864"/>
            <a:ext cx="8068120" cy="551383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Analysis and Assessment:</a:t>
            </a:r>
          </a:p>
          <a:p>
            <a:r>
              <a:rPr lang="en-US" dirty="0"/>
              <a:t>Innovative information theory;</a:t>
            </a:r>
          </a:p>
          <a:p>
            <a:pPr marL="0" indent="0">
              <a:buNone/>
            </a:pPr>
            <a:r>
              <a:rPr lang="en-US" dirty="0"/>
              <a:t>o	Information value status;</a:t>
            </a:r>
          </a:p>
          <a:p>
            <a:pPr marL="0" indent="0">
              <a:buNone/>
            </a:pPr>
            <a:r>
              <a:rPr lang="en-US" dirty="0"/>
              <a:t>o	Impact of information value status;</a:t>
            </a:r>
          </a:p>
          <a:p>
            <a:pPr marL="0" indent="0">
              <a:buNone/>
            </a:pPr>
            <a:r>
              <a:rPr lang="en-US" dirty="0"/>
              <a:t>o	Consequences of the dynamic changes;</a:t>
            </a: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Role of the AI:</a:t>
            </a:r>
          </a:p>
          <a:p>
            <a:pPr>
              <a:buFontTx/>
              <a:buChar char="-"/>
            </a:pPr>
            <a:r>
              <a:rPr lang="en-US" dirty="0"/>
              <a:t>Information gathering and preliminary processing;</a:t>
            </a:r>
          </a:p>
          <a:p>
            <a:pPr>
              <a:buFontTx/>
              <a:buChar char="-"/>
            </a:pPr>
            <a:r>
              <a:rPr lang="en-US" dirty="0" err="1"/>
              <a:t>Algorithmization</a:t>
            </a:r>
            <a:r>
              <a:rPr lang="en-US" dirty="0"/>
              <a:t> of information;</a:t>
            </a:r>
          </a:p>
          <a:p>
            <a:pPr>
              <a:buFontTx/>
              <a:buChar char="-"/>
            </a:pPr>
            <a:r>
              <a:rPr lang="en-US" dirty="0"/>
              <a:t>Splitting, combining and re-combining compatible information;</a:t>
            </a:r>
          </a:p>
          <a:p>
            <a:pPr>
              <a:buFontTx/>
              <a:buChar char="-"/>
            </a:pPr>
            <a:r>
              <a:rPr lang="en-US" dirty="0"/>
              <a:t>Dynamic analysis and assessment of the predict</a:t>
            </a:r>
            <a:r>
              <a:rPr lang="hu-HU" dirty="0"/>
              <a:t>a</a:t>
            </a:r>
            <a:r>
              <a:rPr lang="en-US" dirty="0" err="1"/>
              <a:t>ble</a:t>
            </a:r>
            <a:r>
              <a:rPr lang="en-US" dirty="0"/>
              <a:t> co</a:t>
            </a:r>
            <a:r>
              <a:rPr lang="hu-HU" dirty="0"/>
              <a:t>n</a:t>
            </a:r>
            <a:r>
              <a:rPr lang="en-US" dirty="0"/>
              <a:t>sequences;</a:t>
            </a:r>
          </a:p>
          <a:p>
            <a:pPr>
              <a:buFontTx/>
              <a:buChar char="-"/>
            </a:pPr>
            <a:r>
              <a:rPr lang="en-US" dirty="0"/>
              <a:t>Running the whole system.</a:t>
            </a:r>
          </a:p>
          <a:p>
            <a:pPr>
              <a:buFontTx/>
              <a:buChar char="-"/>
            </a:pPr>
            <a:endParaRPr lang="en-US" dirty="0"/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E3955E0C-A910-96A3-29D9-B322166B6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3488" y="1386983"/>
            <a:ext cx="4081843" cy="2293477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CBE4BA7A-D5F6-50B8-BEAB-CEBF14080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7095" y="4178808"/>
            <a:ext cx="3975846" cy="222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08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192</TotalTime>
  <Words>740</Words>
  <Application>Microsoft Office PowerPoint</Application>
  <PresentationFormat>Szélesvásznú</PresentationFormat>
  <Paragraphs>48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3" baseType="lpstr">
      <vt:lpstr>Century Gothic</vt:lpstr>
      <vt:lpstr>Wingdings 3</vt:lpstr>
      <vt:lpstr>Ion</vt:lpstr>
      <vt:lpstr>Framing Responses to AI Societal Security Risks: Do We Have a Template?</vt:lpstr>
      <vt:lpstr>Some topics for general consideration</vt:lpstr>
      <vt:lpstr>1. What is societal security? </vt:lpstr>
      <vt:lpstr>2. a. Why societal security might be a target? </vt:lpstr>
      <vt:lpstr>2. b. Why societal security might be a target? </vt:lpstr>
      <vt:lpstr>3. a. What is the cheapest and most reliable way to undermine societal security? </vt:lpstr>
      <vt:lpstr>3. b. What is the cheapest and most reliable way to undermine societal security?</vt:lpstr>
      <vt:lpstr>4. a. How to prevent the destabilization of the societal security? </vt:lpstr>
      <vt:lpstr>4. b. How to prevent the destabilization of the societal security?</vt:lpstr>
      <vt:lpstr>Thank you for your attention! Merry X-mas and Happy New Year!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Bács Zoltán György</dc:creator>
  <cp:lastModifiedBy>Bács Zoltán György</cp:lastModifiedBy>
  <cp:revision>3</cp:revision>
  <dcterms:created xsi:type="dcterms:W3CDTF">2025-12-03T20:43:57Z</dcterms:created>
  <dcterms:modified xsi:type="dcterms:W3CDTF">2025-12-04T11:26:40Z</dcterms:modified>
</cp:coreProperties>
</file>